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2984999" x="0"/>
            <a:ext cy="2158500"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2393175" x="0"/>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rot="10800000" flipH="1">
            <a:off y="2983958" x="0"/>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txBox="1"/>
          <p:nvPr>
            <p:ph type="ctrTitle"/>
          </p:nvPr>
        </p:nvSpPr>
        <p:spPr>
          <a:xfrm>
            <a:off y="1746892" x="685800"/>
            <a:ext cy="1238099" cx="7772400"/>
          </a:xfrm>
          <a:prstGeom prst="rect">
            <a:avLst/>
          </a:prstGeom>
        </p:spPr>
        <p:txBody>
          <a:bodyPr bIns="91425" rIns="91425" lIns="91425" t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y="3093357" x="685800"/>
            <a:ext cy="666600" cx="7772400"/>
          </a:xfrm>
          <a:prstGeom prst="rect">
            <a:avLst/>
          </a:prstGeom>
        </p:spPr>
        <p:txBody>
          <a:bodyPr bIns="91425" rIns="91425" lIns="91425" tIns="91425" anchor="t" anchorCtr="0"/>
          <a:lstStyle>
            <a:lvl1pPr algn="ctr" indent="152400" marL="0">
              <a:spcBef>
                <a:spcPts val="0"/>
              </a:spcBef>
              <a:buClr>
                <a:schemeClr val="dk2"/>
              </a:buClr>
              <a:buSzPct val="100000"/>
              <a:buNone/>
              <a:defRPr sz="2400" i="1">
                <a:solidFill>
                  <a:schemeClr val="dk2"/>
                </a:solidFill>
              </a:defRPr>
            </a:lvl1pPr>
            <a:lvl2pPr algn="ctr" indent="152400" marL="0">
              <a:spcBef>
                <a:spcPts val="0"/>
              </a:spcBef>
              <a:buClr>
                <a:schemeClr val="dk2"/>
              </a:buClr>
              <a:buNone/>
              <a:defRPr i="1">
                <a:solidFill>
                  <a:schemeClr val="dk2"/>
                </a:solidFill>
              </a:defRPr>
            </a:lvl2pPr>
            <a:lvl3pPr algn="ctr" indent="152400" marL="0">
              <a:spcBef>
                <a:spcPts val="0"/>
              </a:spcBef>
              <a:buClr>
                <a:schemeClr val="dk2"/>
              </a:buClr>
              <a:buNone/>
              <a:defRPr i="1">
                <a:solidFill>
                  <a:schemeClr val="dk2"/>
                </a:solidFill>
              </a:defRPr>
            </a:lvl3pPr>
            <a:lvl4pPr algn="ctr" indent="152400" marL="0">
              <a:spcBef>
                <a:spcPts val="0"/>
              </a:spcBef>
              <a:buClr>
                <a:schemeClr val="dk2"/>
              </a:buClr>
              <a:buSzPct val="100000"/>
              <a:buNone/>
              <a:defRPr sz="2400" i="1">
                <a:solidFill>
                  <a:schemeClr val="dk2"/>
                </a:solidFill>
              </a:defRPr>
            </a:lvl4pPr>
            <a:lvl5pPr algn="ctr" indent="152400" marL="0">
              <a:spcBef>
                <a:spcPts val="0"/>
              </a:spcBef>
              <a:buClr>
                <a:schemeClr val="dk2"/>
              </a:buClr>
              <a:buSzPct val="100000"/>
              <a:buNone/>
              <a:defRPr sz="2400" i="1">
                <a:solidFill>
                  <a:schemeClr val="dk2"/>
                </a:solidFill>
              </a:defRPr>
            </a:lvl5pPr>
            <a:lvl6pPr algn="ctr" indent="152400" marL="0">
              <a:spcBef>
                <a:spcPts val="0"/>
              </a:spcBef>
              <a:buClr>
                <a:schemeClr val="dk2"/>
              </a:buClr>
              <a:buSzPct val="100000"/>
              <a:buNone/>
              <a:defRPr sz="2400" i="1">
                <a:solidFill>
                  <a:schemeClr val="dk2"/>
                </a:solidFill>
              </a:defRPr>
            </a:lvl6pPr>
            <a:lvl7pPr algn="ctr" indent="152400" marL="0">
              <a:spcBef>
                <a:spcPts val="0"/>
              </a:spcBef>
              <a:buClr>
                <a:schemeClr val="dk2"/>
              </a:buClr>
              <a:buSzPct val="100000"/>
              <a:buNone/>
              <a:defRPr sz="2400" i="1">
                <a:solidFill>
                  <a:schemeClr val="dk2"/>
                </a:solidFill>
              </a:defRPr>
            </a:lvl7pPr>
            <a:lvl8pPr algn="ctr" indent="152400" marL="0">
              <a:spcBef>
                <a:spcPts val="0"/>
              </a:spcBef>
              <a:buClr>
                <a:schemeClr val="dk2"/>
              </a:buClr>
              <a:buSzPct val="100000"/>
              <a:buNone/>
              <a:defRPr sz="2400" i="1">
                <a:solidFill>
                  <a:schemeClr val="dk2"/>
                </a:solidFill>
              </a:defRPr>
            </a:lvl8pPr>
            <a:lvl9pPr algn="ctr" indent="152400" marL="0">
              <a:spcBef>
                <a:spcPts val="0"/>
              </a:spcBef>
              <a:buClr>
                <a:schemeClr val="dk2"/>
              </a:buClr>
              <a:buSzPct val="100000"/>
              <a:buNone/>
              <a:defRPr sz="2400" i="1">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9" name="Shape 29"/>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4412699" x="0"/>
            <a:ext cy="7307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flipH="1">
            <a:off y="3820834"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a:off y="4411617"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35" name="Shape 35"/>
          <p:cNvSpPr txBox="1"/>
          <p:nvPr>
            <p:ph idx="1" type="body"/>
          </p:nvPr>
        </p:nvSpPr>
        <p:spPr>
          <a:xfrm>
            <a:off y="4421726" x="457200"/>
            <a:ext cy="505200" cx="8229600"/>
          </a:xfrm>
          <a:prstGeom prst="rect">
            <a:avLst/>
          </a:prstGeom>
        </p:spPr>
        <p:txBody>
          <a:bodyPr bIns="91425" rIns="91425" lIns="91425" tIns="91425" anchor="ctr" anchorCtr="0"/>
          <a:lstStyle>
            <a:lvl1pPr indent="152400">
              <a:spcBef>
                <a:spcPts val="0"/>
              </a:spcBef>
              <a:buClr>
                <a:schemeClr val="dk2"/>
              </a:buClr>
              <a:buSzPct val="100000"/>
              <a:buNone/>
              <a:defRPr sz="2400" i="1">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76256" x="6676"/>
            <a:ext cy="505479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ctr" anchorCtr="0"/>
          <a:lstStyle>
            <a:lvl1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2pPr>
            <a:lvl3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3pPr>
            <a:lvl4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4pPr>
            <a:lvl5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5pPr>
            <a:lvl6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6pPr>
            <a:lvl7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7pPr>
            <a:lvl8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8pPr>
            <a:lvl9pPr indent="304800" marL="0">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buFont typeface="Georgia"/>
              <a:defRPr sz="3000">
                <a:solidFill>
                  <a:schemeClr val="dk1"/>
                </a:solidFill>
                <a:latin typeface="Georgia"/>
                <a:ea typeface="Georgia"/>
                <a:cs typeface="Georgia"/>
                <a:sym typeface="Georgia"/>
              </a:defRPr>
            </a:lvl1pPr>
            <a:lvl2pPr indent="-133350" marL="742950">
              <a:spcBef>
                <a:spcPts val="480"/>
              </a:spcBef>
              <a:buClr>
                <a:schemeClr val="dk1"/>
              </a:buClr>
              <a:buSzPct val="100000"/>
              <a:buFont typeface="Georgia"/>
              <a:defRPr sz="2400">
                <a:solidFill>
                  <a:schemeClr val="dk1"/>
                </a:solidFill>
                <a:latin typeface="Georgia"/>
                <a:ea typeface="Georgia"/>
                <a:cs typeface="Georgia"/>
                <a:sym typeface="Georgia"/>
              </a:defRPr>
            </a:lvl2pPr>
            <a:lvl3pPr indent="-76200" marL="1143000">
              <a:spcBef>
                <a:spcPts val="480"/>
              </a:spcBef>
              <a:buClr>
                <a:schemeClr val="dk1"/>
              </a:buClr>
              <a:buSzPct val="100000"/>
              <a:buFont typeface="Georgia"/>
              <a:defRPr sz="2400">
                <a:solidFill>
                  <a:schemeClr val="dk1"/>
                </a:solidFill>
                <a:latin typeface="Georgia"/>
                <a:ea typeface="Georgia"/>
                <a:cs typeface="Georgia"/>
                <a:sym typeface="Georgia"/>
              </a:defRPr>
            </a:lvl3pPr>
            <a:lvl4pPr indent="-114300" marL="1600200">
              <a:spcBef>
                <a:spcPts val="360"/>
              </a:spcBef>
              <a:buClr>
                <a:schemeClr val="dk1"/>
              </a:buClr>
              <a:buSzPct val="100000"/>
              <a:buFont typeface="Georgia"/>
              <a:defRPr sz="1800">
                <a:solidFill>
                  <a:schemeClr val="dk1"/>
                </a:solidFill>
                <a:latin typeface="Georgia"/>
                <a:ea typeface="Georgia"/>
                <a:cs typeface="Georgia"/>
                <a:sym typeface="Georgia"/>
              </a:defRPr>
            </a:lvl4pPr>
            <a:lvl5pPr indent="-114300" marL="2057400">
              <a:spcBef>
                <a:spcPts val="360"/>
              </a:spcBef>
              <a:buClr>
                <a:schemeClr val="dk1"/>
              </a:buClr>
              <a:buSzPct val="100000"/>
              <a:buFont typeface="Georgia"/>
              <a:defRPr sz="1800">
                <a:solidFill>
                  <a:schemeClr val="dk1"/>
                </a:solidFill>
                <a:latin typeface="Georgia"/>
                <a:ea typeface="Georgia"/>
                <a:cs typeface="Georgia"/>
                <a:sym typeface="Georgia"/>
              </a:defRPr>
            </a:lvl5pPr>
            <a:lvl6pPr indent="-114300" marL="2514600">
              <a:spcBef>
                <a:spcPts val="360"/>
              </a:spcBef>
              <a:buClr>
                <a:schemeClr val="dk1"/>
              </a:buClr>
              <a:buSzPct val="100000"/>
              <a:buFont typeface="Georgia"/>
              <a:defRPr sz="1800">
                <a:solidFill>
                  <a:schemeClr val="dk1"/>
                </a:solidFill>
                <a:latin typeface="Georgia"/>
                <a:ea typeface="Georgia"/>
                <a:cs typeface="Georgia"/>
                <a:sym typeface="Georgia"/>
              </a:defRPr>
            </a:lvl6pPr>
            <a:lvl7pPr indent="-114300" marL="2971800">
              <a:spcBef>
                <a:spcPts val="360"/>
              </a:spcBef>
              <a:buClr>
                <a:schemeClr val="dk1"/>
              </a:buClr>
              <a:buSzPct val="100000"/>
              <a:buFont typeface="Georgia"/>
              <a:defRPr sz="1800">
                <a:solidFill>
                  <a:schemeClr val="dk1"/>
                </a:solidFill>
                <a:latin typeface="Georgia"/>
                <a:ea typeface="Georgia"/>
                <a:cs typeface="Georgia"/>
                <a:sym typeface="Georgia"/>
              </a:defRPr>
            </a:lvl7pPr>
            <a:lvl8pPr indent="-114300" marL="3429000">
              <a:spcBef>
                <a:spcPts val="360"/>
              </a:spcBef>
              <a:buClr>
                <a:schemeClr val="dk1"/>
              </a:buClr>
              <a:buSzPct val="100000"/>
              <a:buFont typeface="Georgia"/>
              <a:defRPr sz="1800">
                <a:solidFill>
                  <a:schemeClr val="dk1"/>
                </a:solidFill>
                <a:latin typeface="Georgia"/>
                <a:ea typeface="Georgia"/>
                <a:cs typeface="Georgia"/>
                <a:sym typeface="Georgia"/>
              </a:defRPr>
            </a:lvl8pPr>
            <a:lvl9pPr indent="-114300" marL="3886200">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 Target="../media/image04.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 Target="../media/image03.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1746892" x="685800"/>
            <a:ext cy="1238099" cx="7772400"/>
          </a:xfrm>
          <a:prstGeom prst="rect">
            <a:avLst/>
          </a:prstGeom>
        </p:spPr>
        <p:txBody>
          <a:bodyPr bIns="91425" rIns="91425" lIns="91425" tIns="91425" anchor="b" anchorCtr="0">
            <a:noAutofit/>
          </a:bodyPr>
          <a:lstStyle/>
          <a:p>
            <a:pPr algn="r">
              <a:spcBef>
                <a:spcPts val="0"/>
              </a:spcBef>
              <a:buNone/>
            </a:pPr>
            <a:r>
              <a:rPr lang="en"/>
              <a:t>The Color Purple</a:t>
            </a:r>
          </a:p>
        </p:txBody>
      </p:sp>
      <p:sp>
        <p:nvSpPr>
          <p:cNvPr id="40" name="Shape 40"/>
          <p:cNvSpPr txBox="1"/>
          <p:nvPr>
            <p:ph idx="1" type="subTitle"/>
          </p:nvPr>
        </p:nvSpPr>
        <p:spPr>
          <a:xfrm>
            <a:off y="3093357" x="685800"/>
            <a:ext cy="666600" cx="7772400"/>
          </a:xfrm>
          <a:prstGeom prst="rect">
            <a:avLst/>
          </a:prstGeom>
        </p:spPr>
        <p:txBody>
          <a:bodyPr bIns="91425" rIns="91425" lIns="91425" tIns="91425" anchor="t" anchorCtr="0">
            <a:noAutofit/>
          </a:bodyPr>
          <a:lstStyle/>
          <a:p>
            <a:pPr algn="r">
              <a:spcBef>
                <a:spcPts val="0"/>
              </a:spcBef>
              <a:buNone/>
            </a:pPr>
            <a:r>
              <a:rPr lang="en" i="0"/>
              <a:t>NGO Research Assignment</a:t>
            </a:r>
          </a:p>
        </p:txBody>
      </p:sp>
      <p:pic>
        <p:nvPicPr>
          <p:cNvPr id="41" name="Shape 41"/>
          <p:cNvPicPr preferRelativeResize="0"/>
          <p:nvPr/>
        </p:nvPicPr>
        <p:blipFill>
          <a:blip r:embed="rId3"/>
          <a:stretch>
            <a:fillRect/>
          </a:stretch>
        </p:blipFill>
        <p:spPr>
          <a:xfrm>
            <a:off y="423238" x="491361"/>
            <a:ext cy="4297024" cx="2605363"/>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Work Cited</a:t>
            </a:r>
          </a:p>
        </p:txBody>
      </p:sp>
      <p:sp>
        <p:nvSpPr>
          <p:cNvPr id="99" name="Shape 9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0" marL="0">
              <a:lnSpc>
                <a:spcPct val="200000"/>
              </a:lnSpc>
              <a:spcBef>
                <a:spcPts val="0"/>
              </a:spcBef>
              <a:buClr>
                <a:schemeClr val="dk1"/>
              </a:buClr>
              <a:buSzPct val="61111"/>
              <a:buFont typeface="Arial"/>
              <a:buNone/>
            </a:pPr>
            <a:r>
              <a:rPr sz="1800" lang="en">
                <a:solidFill>
                  <a:schemeClr val="dk2"/>
                </a:solidFill>
              </a:rPr>
              <a:t>Walker, Alice. </a:t>
            </a:r>
            <a:r>
              <a:rPr sz="1800" lang="en" i="1">
                <a:solidFill>
                  <a:schemeClr val="dk2"/>
                </a:solidFill>
              </a:rPr>
              <a:t>The Color Purple</a:t>
            </a:r>
            <a:r>
              <a:rPr sz="1800" lang="en">
                <a:solidFill>
                  <a:schemeClr val="dk2"/>
                </a:solidFill>
              </a:rPr>
              <a:t>. New York: Harcourt, 1982. Print.</a:t>
            </a: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Free the Children</a:t>
            </a:r>
          </a:p>
        </p:txBody>
      </p:sp>
      <p:sp>
        <p:nvSpPr>
          <p:cNvPr id="47" name="Shape 47"/>
          <p:cNvSpPr txBox="1"/>
          <p:nvPr>
            <p:ph idx="1" type="body"/>
          </p:nvPr>
        </p:nvSpPr>
        <p:spPr>
          <a:xfrm>
            <a:off y="1302050" x="4692298"/>
            <a:ext cy="3725699" cx="3994500"/>
          </a:xfrm>
          <a:prstGeom prst="rect">
            <a:avLst/>
          </a:prstGeom>
        </p:spPr>
        <p:txBody>
          <a:bodyPr bIns="91425" rIns="91425" lIns="91425" tIns="91425" anchor="t" anchorCtr="0">
            <a:noAutofit/>
          </a:bodyPr>
          <a:lstStyle/>
          <a:p>
            <a:pPr algn="ctr" rtl="0" lvl="0">
              <a:spcBef>
                <a:spcPts val="0"/>
              </a:spcBef>
              <a:buClr>
                <a:schemeClr val="dk1"/>
              </a:buClr>
              <a:buSzPct val="45833"/>
              <a:buFont typeface="Arial"/>
              <a:buNone/>
            </a:pPr>
            <a:r>
              <a:rPr sz="2400" lang="en">
                <a:solidFill>
                  <a:schemeClr val="dk2"/>
                </a:solidFill>
              </a:rPr>
              <a:t>“The people felt so betrayed! They stood by helplessly - they really didn’t know how to fight, and rarely think of it since the old days of tribal wars - as their crops and then their homes were destroyed.” (Walker 169)</a:t>
            </a:r>
          </a:p>
          <a:p>
            <a:pPr>
              <a:spcBef>
                <a:spcPts val="0"/>
              </a:spcBef>
              <a:buNone/>
            </a:pPr>
            <a:r>
              <a:t/>
            </a:r>
            <a:endParaRPr sz="2400"/>
          </a:p>
        </p:txBody>
      </p:sp>
      <p:pic>
        <p:nvPicPr>
          <p:cNvPr id="48" name="Shape 48"/>
          <p:cNvPicPr preferRelativeResize="0"/>
          <p:nvPr/>
        </p:nvPicPr>
        <p:blipFill>
          <a:blip r:embed="rId3"/>
          <a:stretch>
            <a:fillRect/>
          </a:stretch>
        </p:blipFill>
        <p:spPr>
          <a:xfrm>
            <a:off y="1937075" x="457200"/>
            <a:ext cy="2251849" cx="39945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Free the Children</a:t>
            </a:r>
          </a:p>
        </p:txBody>
      </p:sp>
      <p:sp>
        <p:nvSpPr>
          <p:cNvPr id="54" name="Shape 54"/>
          <p:cNvSpPr txBox="1"/>
          <p:nvPr>
            <p:ph idx="1" type="body"/>
          </p:nvPr>
        </p:nvSpPr>
        <p:spPr>
          <a:xfrm>
            <a:off y="1142625" x="457200"/>
            <a:ext cy="3725699" cx="8229600"/>
          </a:xfrm>
          <a:prstGeom prst="rect">
            <a:avLst/>
          </a:prstGeom>
        </p:spPr>
        <p:txBody>
          <a:bodyPr bIns="91425" rIns="91425" lIns="91425" tIns="91425" anchor="t" anchorCtr="0">
            <a:noAutofit/>
          </a:bodyPr>
          <a:lstStyle/>
          <a:p>
            <a:pPr algn="just" indent="457200">
              <a:spcBef>
                <a:spcPts val="0"/>
              </a:spcBef>
              <a:buNone/>
            </a:pPr>
            <a:r>
              <a:rPr sz="1800" lang="en">
                <a:solidFill>
                  <a:schemeClr val="dk2"/>
                </a:solidFill>
              </a:rPr>
              <a:t>In </a:t>
            </a:r>
            <a:r>
              <a:rPr sz="1800" lang="en" i="1">
                <a:solidFill>
                  <a:schemeClr val="dk2"/>
                </a:solidFill>
              </a:rPr>
              <a:t>The Color Purple</a:t>
            </a:r>
            <a:r>
              <a:rPr sz="1800" lang="en">
                <a:solidFill>
                  <a:schemeClr val="dk2"/>
                </a:solidFill>
              </a:rPr>
              <a:t>, Celie writes and receives a series of letters to her younger sister Nettie. Nettie is situated in an African tribe, called the Olinka, as a missionary. Since there are so few missionaries, the tribe suffers from extreme poverty. When their territory is bought out by a rubber manufacturer in England, according to Nettie, everything they own is destroyed. As well, the women within the tribe suffer from lack of rights, as Nettie writes, “The Olinka do not believe girls should be educated. When I asked a mother why she thought this, she said: A girl is nothing to herself; only to her husband can she become something” (Walker 155). Free the Children is an NGO which strives to assist people - specifically children - in developing countries to lead a happier, healthier life and to pull themselves free of poverty by doing things such as building homes and schools, providing access to water, and helping educate children. They would be able to help the Olinka to overcome their struggles.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ACPD</a:t>
            </a:r>
          </a:p>
        </p:txBody>
      </p:sp>
      <p:pic>
        <p:nvPicPr>
          <p:cNvPr id="60" name="Shape 60"/>
          <p:cNvPicPr preferRelativeResize="0"/>
          <p:nvPr/>
        </p:nvPicPr>
        <p:blipFill rotWithShape="1">
          <a:blip r:embed="rId3"/>
          <a:srcRect t="0" b="0" r="15934" l="17505"/>
          <a:stretch/>
        </p:blipFill>
        <p:spPr>
          <a:xfrm>
            <a:off y="2166500" x="4542975"/>
            <a:ext cy="1793000" cx="4143825"/>
          </a:xfrm>
          <a:prstGeom prst="rect">
            <a:avLst/>
          </a:prstGeom>
        </p:spPr>
      </p:pic>
      <p:sp>
        <p:nvSpPr>
          <p:cNvPr id="61" name="Shape 61"/>
          <p:cNvSpPr txBox="1"/>
          <p:nvPr>
            <p:ph idx="1" type="body"/>
          </p:nvPr>
        </p:nvSpPr>
        <p:spPr>
          <a:xfrm>
            <a:off y="1417800" x="457200"/>
            <a:ext cy="3725699" cx="3994500"/>
          </a:xfrm>
          <a:prstGeom prst="rect">
            <a:avLst/>
          </a:prstGeom>
        </p:spPr>
        <p:txBody>
          <a:bodyPr bIns="91425" rIns="91425" lIns="91425" tIns="91425" anchor="t" anchorCtr="0">
            <a:noAutofit/>
          </a:bodyPr>
          <a:lstStyle/>
          <a:p>
            <a:pPr algn="ctr">
              <a:spcBef>
                <a:spcPts val="0"/>
              </a:spcBef>
              <a:buNone/>
            </a:pPr>
            <a:r>
              <a:rPr sz="2400" lang="en">
                <a:solidFill>
                  <a:schemeClr val="dk2"/>
                </a:solidFill>
              </a:rPr>
              <a:t>“First he put his thing up gainst my hip and sort of wiggle it around. … Then he push his thing inside my pussy. When that hurt, I cry. He start to choke me, saying You better shut up and git used to it.” (Walker 1)</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ACPD</a:t>
            </a:r>
          </a:p>
        </p:txBody>
      </p:sp>
      <p:sp>
        <p:nvSpPr>
          <p:cNvPr id="67" name="Shape 67"/>
          <p:cNvSpPr txBox="1"/>
          <p:nvPr>
            <p:ph idx="1" type="body"/>
          </p:nvPr>
        </p:nvSpPr>
        <p:spPr>
          <a:xfrm>
            <a:off y="1200150" x="457200"/>
            <a:ext cy="3725699" cx="8229600"/>
          </a:xfrm>
          <a:prstGeom prst="rect">
            <a:avLst/>
          </a:prstGeom>
        </p:spPr>
        <p:txBody>
          <a:bodyPr bIns="91425" rIns="91425" lIns="91425" tIns="91425" anchor="t" anchorCtr="0">
            <a:noAutofit/>
          </a:bodyPr>
          <a:lstStyle/>
          <a:p>
            <a:pPr algn="just">
              <a:spcBef>
                <a:spcPts val="0"/>
              </a:spcBef>
              <a:buNone/>
            </a:pPr>
            <a:r>
              <a:rPr sz="1800" lang="en">
                <a:solidFill>
                  <a:schemeClr val="dk2"/>
                </a:solidFill>
              </a:rPr>
              <a:t>	A reoccurring theme in </a:t>
            </a:r>
            <a:r>
              <a:rPr sz="1800" lang="en" i="1">
                <a:solidFill>
                  <a:schemeClr val="dk2"/>
                </a:solidFill>
              </a:rPr>
              <a:t>The Color Purple</a:t>
            </a:r>
            <a:r>
              <a:rPr sz="1800" lang="en">
                <a:solidFill>
                  <a:schemeClr val="dk2"/>
                </a:solidFill>
              </a:rPr>
              <a:t> is sexual abuse. Several characters throughout the story, including the main character Celie and her friend Mary Agnes, are subjected to rape. In the beginning of the story, Celie is raped by her stepfather and has two children by him, both of which she has no right to see despite being their mother. Since she is only fourteen years old, there are potential health risks to giving birth. She then goes on to marry Albert, whom she calls “Mr. _” as she does every other man in the story, who also sexually abuses her. Action Canada for Population and Development, or ACPD, is an NGO that strives to protect the sexual and reproductive rights of everyone, including both men and women. Celie and Mary would benefit greatly from having their rights upheld, rather than not having rights to begin with, and would probably benefit even more from </a:t>
            </a:r>
            <a:r>
              <a:rPr sz="1800" lang="en" i="1">
                <a:solidFill>
                  <a:schemeClr val="dk2"/>
                </a:solidFill>
              </a:rPr>
              <a:t>knowing </a:t>
            </a:r>
            <a:r>
              <a:rPr sz="1800" lang="en">
                <a:solidFill>
                  <a:schemeClr val="dk2"/>
                </a:solidFill>
              </a:rPr>
              <a:t>that they had rights.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Human Rights Watch</a:t>
            </a:r>
          </a:p>
        </p:txBody>
      </p:sp>
      <p:sp>
        <p:nvSpPr>
          <p:cNvPr id="73" name="Shape 73"/>
          <p:cNvSpPr txBox="1"/>
          <p:nvPr>
            <p:ph idx="1" type="body"/>
          </p:nvPr>
        </p:nvSpPr>
        <p:spPr>
          <a:xfrm>
            <a:off y="1417800" x="4692298"/>
            <a:ext cy="3725699" cx="3994500"/>
          </a:xfrm>
          <a:prstGeom prst="rect">
            <a:avLst/>
          </a:prstGeom>
        </p:spPr>
        <p:txBody>
          <a:bodyPr bIns="91425" rIns="91425" lIns="91425" tIns="91425" anchor="t" anchorCtr="0">
            <a:noAutofit/>
          </a:bodyPr>
          <a:lstStyle/>
          <a:p>
            <a:pPr algn="ctr">
              <a:spcBef>
                <a:spcPts val="0"/>
              </a:spcBef>
              <a:buNone/>
            </a:pPr>
            <a:r>
              <a:rPr sz="2400" lang="en">
                <a:solidFill>
                  <a:schemeClr val="dk2"/>
                </a:solidFill>
              </a:rPr>
              <a:t>“I’m at they beck and call all night and all day. They won’t let me see my children. They won’t let me see no mens. Well, after five years they let me see you once a year. I’m a slave, she say.” (Walker 103)</a:t>
            </a:r>
          </a:p>
        </p:txBody>
      </p:sp>
      <p:pic>
        <p:nvPicPr>
          <p:cNvPr id="74" name="Shape 74"/>
          <p:cNvPicPr preferRelativeResize="0"/>
          <p:nvPr/>
        </p:nvPicPr>
        <p:blipFill>
          <a:blip r:embed="rId3"/>
          <a:stretch>
            <a:fillRect/>
          </a:stretch>
        </p:blipFill>
        <p:spPr>
          <a:xfrm>
            <a:off y="1660900" x="963475"/>
            <a:ext cy="2735150" cx="2735199"/>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Human Rights Watch</a:t>
            </a:r>
          </a:p>
        </p:txBody>
      </p:sp>
      <p:sp>
        <p:nvSpPr>
          <p:cNvPr id="80" name="Shape 80"/>
          <p:cNvSpPr txBox="1"/>
          <p:nvPr>
            <p:ph idx="1" type="body"/>
          </p:nvPr>
        </p:nvSpPr>
        <p:spPr>
          <a:xfrm>
            <a:off y="1200150" x="457200"/>
            <a:ext cy="3725699" cx="8229600"/>
          </a:xfrm>
          <a:prstGeom prst="rect">
            <a:avLst/>
          </a:prstGeom>
        </p:spPr>
        <p:txBody>
          <a:bodyPr bIns="91425" rIns="91425" lIns="91425" tIns="91425" anchor="t" anchorCtr="0">
            <a:noAutofit/>
          </a:bodyPr>
          <a:lstStyle/>
          <a:p>
            <a:pPr algn="just">
              <a:spcBef>
                <a:spcPts val="0"/>
              </a:spcBef>
              <a:buNone/>
            </a:pPr>
            <a:r>
              <a:rPr sz="1800" lang="en"/>
              <a:t>	</a:t>
            </a:r>
            <a:r>
              <a:rPr sz="1800" lang="en">
                <a:solidFill>
                  <a:schemeClr val="dk2"/>
                </a:solidFill>
              </a:rPr>
              <a:t>Another reoccurring theme in </a:t>
            </a:r>
            <a:r>
              <a:rPr sz="1800" lang="en" i="1">
                <a:solidFill>
                  <a:schemeClr val="dk2"/>
                </a:solidFill>
              </a:rPr>
              <a:t>The Color Purple </a:t>
            </a:r>
            <a:r>
              <a:rPr sz="1800" lang="en">
                <a:solidFill>
                  <a:schemeClr val="dk2"/>
                </a:solidFill>
              </a:rPr>
              <a:t>is racism, since the majority of the characters are dark-skinned and are living in the American South during racist times. Sofia, another close friend of Celie’s, works in the house of a white family as a maid. Her mistress, Miss Millie, is oppressive towards her and treats her as though she is inferior due solely to the fact that she is black. Miss Millie inhibits her from seeing her family and from living her life. Thus, Sofia is subjected to racism. Human Rights Watch is an NGO whose mission is to protect the human rights of everyone around the world. Sofia would, under the help of Human Rights Watch, be able to see her family and work under fair conditions without discrimination. Many of the problems present in </a:t>
            </a:r>
            <a:r>
              <a:rPr sz="1800" lang="en" i="1">
                <a:solidFill>
                  <a:schemeClr val="dk2"/>
                </a:solidFill>
              </a:rPr>
              <a:t>The Color Purple </a:t>
            </a:r>
            <a:r>
              <a:rPr sz="1800" lang="en">
                <a:solidFill>
                  <a:schemeClr val="dk2"/>
                </a:solidFill>
              </a:rPr>
              <a:t>are centred around racism, and it would thus be beneficial to more people than just Sofia to have their rights protected.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AIWR</a:t>
            </a:r>
          </a:p>
        </p:txBody>
      </p:sp>
      <p:sp>
        <p:nvSpPr>
          <p:cNvPr id="86" name="Shape 86"/>
          <p:cNvSpPr txBox="1"/>
          <p:nvPr>
            <p:ph idx="1" type="body"/>
          </p:nvPr>
        </p:nvSpPr>
        <p:spPr>
          <a:xfrm>
            <a:off y="1893300" x="457200"/>
            <a:ext cy="3079499" cx="3994500"/>
          </a:xfrm>
          <a:prstGeom prst="rect">
            <a:avLst/>
          </a:prstGeom>
        </p:spPr>
        <p:txBody>
          <a:bodyPr bIns="91425" rIns="91425" lIns="91425" tIns="91425" anchor="t" anchorCtr="0">
            <a:noAutofit/>
          </a:bodyPr>
          <a:lstStyle/>
          <a:p>
            <a:pPr algn="ctr" rtl="0" lvl="0">
              <a:spcBef>
                <a:spcPts val="0"/>
              </a:spcBef>
              <a:buNone/>
            </a:pPr>
            <a:r>
              <a:rPr sz="2400" lang="en">
                <a:solidFill>
                  <a:schemeClr val="dk2"/>
                </a:solidFill>
              </a:rPr>
              <a:t>“Harpo ast his daddy why he beat me. Mr. _ say, Cause she my wife. Plus, she stubborn. All women good for.” (Walker 22)</a:t>
            </a:r>
          </a:p>
        </p:txBody>
      </p:sp>
      <p:pic>
        <p:nvPicPr>
          <p:cNvPr id="87" name="Shape 87"/>
          <p:cNvPicPr preferRelativeResize="0"/>
          <p:nvPr/>
        </p:nvPicPr>
        <p:blipFill>
          <a:blip r:embed="rId3"/>
          <a:stretch>
            <a:fillRect/>
          </a:stretch>
        </p:blipFill>
        <p:spPr>
          <a:xfrm>
            <a:off y="1628650" x="5131125"/>
            <a:ext cy="3079499" cx="3079499"/>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AIWR</a:t>
            </a:r>
          </a:p>
        </p:txBody>
      </p:sp>
      <p:sp>
        <p:nvSpPr>
          <p:cNvPr id="93" name="Shape 93"/>
          <p:cNvSpPr txBox="1"/>
          <p:nvPr>
            <p:ph idx="1" type="body"/>
          </p:nvPr>
        </p:nvSpPr>
        <p:spPr>
          <a:xfrm>
            <a:off y="1200150" x="457200"/>
            <a:ext cy="3725699" cx="8229600"/>
          </a:xfrm>
          <a:prstGeom prst="rect">
            <a:avLst/>
          </a:prstGeom>
        </p:spPr>
        <p:txBody>
          <a:bodyPr bIns="91425" rIns="91425" lIns="91425" tIns="91425" anchor="t" anchorCtr="0">
            <a:noAutofit/>
          </a:bodyPr>
          <a:lstStyle/>
          <a:p>
            <a:pPr algn="just">
              <a:spcBef>
                <a:spcPts val="0"/>
              </a:spcBef>
              <a:buNone/>
            </a:pPr>
            <a:r>
              <a:rPr sz="1800" lang="en">
                <a:solidFill>
                  <a:schemeClr val="dk2"/>
                </a:solidFill>
              </a:rPr>
              <a:t>	In </a:t>
            </a:r>
            <a:r>
              <a:rPr sz="1800" lang="en" i="1">
                <a:solidFill>
                  <a:schemeClr val="dk2"/>
                </a:solidFill>
              </a:rPr>
              <a:t>The Color Purple</a:t>
            </a:r>
            <a:r>
              <a:rPr sz="1800" lang="en">
                <a:solidFill>
                  <a:schemeClr val="dk2"/>
                </a:solidFill>
              </a:rPr>
              <a:t>, nearly every single female character is discriminated against. Celie’s stepfather, when conversing with Albert about the possibility of him taking her as a wife, says, “She ugly. Don’t even look like she kin to Nettie. But she’ll make the better wife. She ain’t smart either, and I’ll just be fair, you have to watch her or she’ll give away everything you own. But she can work like a man” (Walker 8). Celie has no say in the matter and is married to Albert, who then abuses her as well and treats her as though she is a dog as opposed to a human being like himself. He even goes so far as to model his abusive behaviour as dignified towards his son Harpo. The Alliance for International Women’s Rights, or AIWR, works to uphold the rights of women and to protect them from sexism so that they can live in equality to men. If Celie were to have women’s rights, she would be able to speak out against the abuses dealt to her by the men in her life.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